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4630400" cy="8229600"/>
  <p:notesSz cx="8229600" cy="14630400"/>
  <p:embeddedFontLst>
    <p:embeddedFont>
      <p:font typeface="Alexandria" panose="020B0604020202020204" charset="-78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rbel" panose="020B0503020204020204" pitchFamily="34" charset="0"/>
      <p:regular r:id="rId15"/>
      <p:bold r:id="rId16"/>
      <p:italic r:id="rId17"/>
      <p:boldItalic r:id="rId18"/>
    </p:embeddedFont>
    <p:embeddedFont>
      <p:font typeface="Gill Sans MT" panose="020B0502020104020203" pitchFamily="34" charset="0"/>
      <p:regular r:id="rId19"/>
      <p:bold r:id="rId20"/>
      <p:italic r:id="rId21"/>
      <p:boldItalic r:id="rId22"/>
    </p:embeddedFont>
    <p:embeddedFont>
      <p:font typeface="Impact" panose="020B0806030902050204" pitchFamily="34" charset="0"/>
      <p:regular r:id="rId23"/>
    </p:embeddedFont>
    <p:embeddedFont>
      <p:font typeface="Nobile" panose="020B0604020202020204" charset="0"/>
      <p:regular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5462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4268420" y="757124"/>
            <a:ext cx="6282690" cy="6275070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4227" y="1318065"/>
            <a:ext cx="12382102" cy="5273986"/>
          </a:xfrm>
        </p:spPr>
        <p:txBody>
          <a:bodyPr anchor="ctr">
            <a:noAutofit/>
          </a:bodyPr>
          <a:lstStyle>
            <a:lvl1pPr algn="ctr">
              <a:defRPr sz="12000" spc="96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58054" y="7175036"/>
            <a:ext cx="9654448" cy="89073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 b="1" i="0" cap="all" spc="480" baseline="0">
                <a:solidFill>
                  <a:schemeClr val="tx2"/>
                </a:solidFill>
              </a:defRPr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94228" y="7650815"/>
            <a:ext cx="2795666" cy="418154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016398" y="7650815"/>
            <a:ext cx="4937760" cy="414955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80662" y="7650815"/>
            <a:ext cx="2795668" cy="414955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340157" cy="8229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1326012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17844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079585" y="458863"/>
            <a:ext cx="1790558" cy="672048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458863"/>
            <a:ext cx="10071102" cy="6720486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183668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5999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0428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2190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15437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059838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54734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8003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19629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1516" y="1288666"/>
            <a:ext cx="9824485" cy="4877552"/>
          </a:xfrm>
        </p:spPr>
        <p:txBody>
          <a:bodyPr anchor="b">
            <a:normAutofit/>
          </a:bodyPr>
          <a:lstStyle>
            <a:lvl1pPr>
              <a:defRPr sz="10080" spc="96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1516" y="6191738"/>
            <a:ext cx="8420986" cy="114136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400" b="1" i="0" cap="all" spc="480" baseline="0">
                <a:solidFill>
                  <a:schemeClr val="accent1"/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83856" y="7650815"/>
            <a:ext cx="1792736" cy="41815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34877" y="7650815"/>
            <a:ext cx="4937760" cy="41495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930921" y="7650815"/>
            <a:ext cx="1785079" cy="41495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3377566" cy="82296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98062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2743200"/>
            <a:ext cx="5760720" cy="43434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77355" y="2743200"/>
            <a:ext cx="5760720" cy="43434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88072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3274" y="457201"/>
            <a:ext cx="12207240" cy="179222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2014" y="2639560"/>
            <a:ext cx="5760720" cy="75903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2280" b="1" cap="all" spc="240" baseline="0">
                <a:solidFill>
                  <a:schemeClr val="tx2"/>
                </a:solidFill>
              </a:defRPr>
            </a:lvl1pPr>
            <a:lvl2pPr marL="548640" indent="0">
              <a:buNone/>
              <a:defRPr sz="228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08760" y="3490922"/>
            <a:ext cx="5760720" cy="359567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60637" y="2639560"/>
            <a:ext cx="5760720" cy="759035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2280" b="1" cap="all" spc="240" baseline="0">
                <a:solidFill>
                  <a:schemeClr val="tx2"/>
                </a:solidFill>
              </a:defRPr>
            </a:lvl1pPr>
            <a:lvl2pPr marL="548640" indent="0">
              <a:buNone/>
              <a:defRPr sz="228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60637" y="3490922"/>
            <a:ext cx="5760720" cy="359567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542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94496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44174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8867774" y="0"/>
            <a:ext cx="5762626" cy="82296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05461" y="548640"/>
            <a:ext cx="3710538" cy="1436005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2280" b="1" i="0" cap="all" spc="36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061" y="1104452"/>
            <a:ext cx="7390102" cy="5982149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05463" y="2089603"/>
            <a:ext cx="3710538" cy="4996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440"/>
              </a:spcBef>
              <a:buNone/>
              <a:defRPr sz="1920" baseline="0">
                <a:solidFill>
                  <a:schemeClr val="bg2"/>
                </a:solidFill>
              </a:defRPr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18062" y="7650815"/>
            <a:ext cx="1480026" cy="418154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24345" y="7650815"/>
            <a:ext cx="4178615" cy="41495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29217" y="7650815"/>
            <a:ext cx="1478947" cy="414955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340157" cy="822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5303718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0157" y="1"/>
            <a:ext cx="8826702" cy="8229599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8867774" y="0"/>
            <a:ext cx="5762626" cy="82296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340157" cy="822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05460" y="548640"/>
            <a:ext cx="3710540" cy="143600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2280" b="1" i="0" spc="36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05460" y="2089603"/>
            <a:ext cx="3710540" cy="4996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440"/>
              </a:spcBef>
              <a:buNone/>
              <a:defRPr sz="1920" baseline="0">
                <a:solidFill>
                  <a:schemeClr val="bg2"/>
                </a:solidFill>
              </a:defRPr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19140" y="7650815"/>
            <a:ext cx="1478947" cy="418154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24345" y="7650815"/>
            <a:ext cx="4178614" cy="41495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25082" y="7650815"/>
            <a:ext cx="1481328" cy="414955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45446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2014" y="458862"/>
            <a:ext cx="12213986" cy="17905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2014" y="2743202"/>
            <a:ext cx="12213986" cy="4312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2014" y="7650815"/>
            <a:ext cx="2795666" cy="4181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50815"/>
            <a:ext cx="4937760" cy="4149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2" y="7650815"/>
            <a:ext cx="3383279" cy="4149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1" y="0"/>
            <a:ext cx="1062990" cy="82296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4290243" y="0"/>
            <a:ext cx="340157" cy="822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58668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7" r:id="rId18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6120" kern="1200" cap="all" spc="24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10000"/>
        </a:lnSpc>
        <a:spcBef>
          <a:spcPts val="840"/>
        </a:spcBef>
        <a:buClr>
          <a:schemeClr val="tx2"/>
        </a:buClr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10000"/>
        </a:lnSpc>
        <a:spcBef>
          <a:spcPts val="840"/>
        </a:spcBef>
        <a:buClr>
          <a:schemeClr val="tx2"/>
        </a:buClr>
        <a:buFont typeface="Gill Sans MT" panose="020B0502020104020203" pitchFamily="34" charset="0"/>
        <a:buChar char="–"/>
        <a:defRPr sz="216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10000"/>
        </a:lnSpc>
        <a:spcBef>
          <a:spcPts val="840"/>
        </a:spcBef>
        <a:buClr>
          <a:schemeClr val="tx2"/>
        </a:buClr>
        <a:buFont typeface="Arial" panose="020B0604020202020204" pitchFamily="34" charset="0"/>
        <a:buChar char="•"/>
        <a:defRPr sz="192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10000"/>
        </a:lnSpc>
        <a:spcBef>
          <a:spcPts val="840"/>
        </a:spcBef>
        <a:buClr>
          <a:schemeClr val="tx2"/>
        </a:buClr>
        <a:buFont typeface="Gill Sans MT" panose="020B0502020104020203" pitchFamily="34" charset="0"/>
        <a:buChar char="–"/>
        <a:defRPr sz="168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10000"/>
        </a:lnSpc>
        <a:spcBef>
          <a:spcPts val="840"/>
        </a:spcBef>
        <a:buClr>
          <a:schemeClr val="tx2"/>
        </a:buClr>
        <a:buFont typeface="Arial" panose="020B0604020202020204" pitchFamily="34" charset="0"/>
        <a:buChar char="•"/>
        <a:defRPr sz="168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10000"/>
        </a:lnSpc>
        <a:spcBef>
          <a:spcPts val="840"/>
        </a:spcBef>
        <a:buClr>
          <a:schemeClr val="tx2"/>
        </a:buClr>
        <a:buFont typeface="Gill Sans MT" panose="020B0502020104020203" pitchFamily="34" charset="0"/>
        <a:buChar char="–"/>
        <a:defRPr sz="168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10000"/>
        </a:lnSpc>
        <a:spcBef>
          <a:spcPts val="840"/>
        </a:spcBef>
        <a:buClr>
          <a:schemeClr val="tx2"/>
        </a:buClr>
        <a:buFont typeface="Arial" panose="020B0604020202020204" pitchFamily="34" charset="0"/>
        <a:buChar char="•"/>
        <a:defRPr sz="168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10000"/>
        </a:lnSpc>
        <a:spcBef>
          <a:spcPts val="840"/>
        </a:spcBef>
        <a:buClr>
          <a:schemeClr val="tx2"/>
        </a:buClr>
        <a:buFont typeface="Gill Sans MT" panose="020B0502020104020203" pitchFamily="34" charset="0"/>
        <a:buChar char="–"/>
        <a:defRPr sz="168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10000"/>
        </a:lnSpc>
        <a:spcBef>
          <a:spcPts val="840"/>
        </a:spcBef>
        <a:buClr>
          <a:schemeClr val="tx2"/>
        </a:buClr>
        <a:buFont typeface="Arial" panose="020B0604020202020204" pitchFamily="34" charset="0"/>
        <a:buChar char="•"/>
        <a:defRPr sz="168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31125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Маркетинговый анализ Google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6350436" y="625478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Каплич В.А., Бекетова М.А., Шершнева Е.С.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689954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Гр.250502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8149" y="519946"/>
            <a:ext cx="5400794" cy="590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Профиль деятельности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148149" y="1394341"/>
            <a:ext cx="782050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Google LLC -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частная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компания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  </a:t>
            </a:r>
            <a:r>
              <a:rPr lang="ru-BY" dirty="0">
                <a:latin typeface="Times New Roman" panose="02020603050405020304" pitchFamily="18" charset="0"/>
                <a:ea typeface="Calibri" panose="020F0502020204030204" pitchFamily="34" charset="0"/>
              </a:rPr>
              <a:t>в составе </a:t>
            </a:r>
            <a:r>
              <a:rPr lang="ru-BY" dirty="0" err="1">
                <a:latin typeface="Times New Roman" panose="02020603050405020304" pitchFamily="18" charset="0"/>
                <a:ea typeface="Calibri" panose="020F0502020204030204" pitchFamily="34" charset="0"/>
              </a:rPr>
              <a:t>Alphabet</a:t>
            </a:r>
            <a:r>
              <a:rPr lang="ru-BY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BY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Inc., публичной корпорации</a:t>
            </a:r>
            <a:r>
              <a:rPr lang="ru-R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148149" y="1909405"/>
            <a:ext cx="7820501" cy="60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spcAft>
                <a:spcPts val="1200"/>
              </a:spcAft>
            </a:pPr>
            <a:r>
              <a:rPr lang="ru-BY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Google — это одна из крупнейших технологических компаний мира, которая работает в нескольких направлениях: </a:t>
            </a:r>
          </a:p>
        </p:txBody>
      </p:sp>
      <p:sp>
        <p:nvSpPr>
          <p:cNvPr id="6" name="Shape 3"/>
          <p:cNvSpPr/>
          <p:nvPr/>
        </p:nvSpPr>
        <p:spPr>
          <a:xfrm>
            <a:off x="6148149" y="2726888"/>
            <a:ext cx="7820501" cy="1104543"/>
          </a:xfrm>
          <a:prstGeom prst="roundRect">
            <a:avLst>
              <a:gd name="adj" fmla="val 7190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44841" y="2923580"/>
            <a:ext cx="2363510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dirty="0" err="1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Поисков</a:t>
            </a:r>
            <a:r>
              <a:rPr lang="ru-RU" sz="1850" dirty="0" err="1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ые</a:t>
            </a:r>
            <a:r>
              <a:rPr lang="ru-RU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технологии и реклама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44841" y="3332321"/>
            <a:ext cx="742711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Search</a:t>
            </a:r>
            <a:r>
              <a:rPr lang="ru-RU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и </a:t>
            </a: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Ads, Google AdSense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148149" y="4020503"/>
            <a:ext cx="7820501" cy="1104543"/>
          </a:xfrm>
          <a:prstGeom prst="roundRect">
            <a:avLst>
              <a:gd name="adj" fmla="val 7190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344841" y="4217194"/>
            <a:ext cx="2363510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be-BY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Мобильные технологии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344841" y="4625935"/>
            <a:ext cx="742711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Android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6148149" y="5314117"/>
            <a:ext cx="7820501" cy="1104543"/>
          </a:xfrm>
          <a:prstGeom prst="roundRect">
            <a:avLst>
              <a:gd name="adj" fmla="val 7190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44841" y="5510808"/>
            <a:ext cx="3186589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be-BY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Облачные сервисы</a:t>
            </a:r>
            <a:r>
              <a:rPr lang="en-US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, </a:t>
            </a:r>
            <a:r>
              <a:rPr lang="ru-RU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искусственный интеллект и машинное обучение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6344841" y="5919549"/>
            <a:ext cx="742711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Cloud</a:t>
            </a:r>
            <a:r>
              <a:rPr lang="ru-RU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Assistant 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148149" y="6607731"/>
            <a:ext cx="7820501" cy="1104543"/>
          </a:xfrm>
          <a:prstGeom prst="roundRect">
            <a:avLst>
              <a:gd name="adj" fmla="val 7190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6344841" y="6804422"/>
            <a:ext cx="3424192" cy="212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be-BY" sz="18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Устройства для пользователей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6344841" y="7213163"/>
            <a:ext cx="7427119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Pixel, </a:t>
            </a:r>
            <a:r>
              <a:rPr lang="be-BY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умные колонки </a:t>
            </a: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Nest,</a:t>
            </a:r>
            <a:r>
              <a:rPr lang="be-BY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ноутбуки </a:t>
            </a:r>
            <a:r>
              <a:rPr lang="en-US" sz="14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Chromebook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8732" y="1502569"/>
            <a:ext cx="880050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Основные продукты и услуги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1328733" y="2274094"/>
            <a:ext cx="12757658" cy="2397679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>
              <a:lnSpc>
                <a:spcPts val="3100"/>
              </a:lnSpc>
              <a:buNone/>
            </a:pPr>
            <a:r>
              <a:rPr lang="be-BY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Поисковая система </a:t>
            </a: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Google, YouTube, Google </a:t>
            </a:r>
            <a:r>
              <a:rPr lang="be-BY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Карты, </a:t>
            </a: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Drive, Google Photos, Gmail</a:t>
            </a: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Ads</a:t>
            </a: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AdSense</a:t>
            </a: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Analytics</a:t>
            </a: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Cloud</a:t>
            </a: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Android, Google Assistant</a:t>
            </a: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 другие.</a:t>
            </a:r>
            <a:endParaRPr lang="en-US" sz="2000" dirty="0">
              <a:solidFill>
                <a:srgbClr val="404155"/>
              </a:solidFill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328732" y="4671772"/>
            <a:ext cx="3492579" cy="79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ru-RU" sz="2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Частные </a:t>
            </a:r>
          </a:p>
          <a:p>
            <a:pPr marL="0" indent="0">
              <a:lnSpc>
                <a:spcPts val="3000"/>
              </a:lnSpc>
              <a:buNone/>
            </a:pPr>
            <a:r>
              <a:rPr lang="ru-RU" sz="2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пользователи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1328733" y="590590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Люди, использующие поиск Google, Android, YouTube и другое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5837390" y="4671773"/>
            <a:ext cx="3086100" cy="790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be-BY" sz="2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Компании и </a:t>
            </a:r>
          </a:p>
          <a:p>
            <a:pPr marL="0" indent="0">
              <a:lnSpc>
                <a:spcPts val="3000"/>
              </a:lnSpc>
              <a:buNone/>
            </a:pPr>
            <a:r>
              <a:rPr lang="be-BY" sz="2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организации</a:t>
            </a:r>
            <a:endParaRPr lang="en-US" sz="2800" dirty="0"/>
          </a:p>
        </p:txBody>
      </p:sp>
      <p:sp>
        <p:nvSpPr>
          <p:cNvPr id="8" name="Text 6"/>
          <p:cNvSpPr/>
          <p:nvPr/>
        </p:nvSpPr>
        <p:spPr>
          <a:xfrm>
            <a:off x="5837389" y="590590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Компании, использующие Google </a:t>
            </a:r>
            <a:r>
              <a:rPr lang="ru-RU" sz="20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Ads</a:t>
            </a: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и Google </a:t>
            </a:r>
            <a:r>
              <a:rPr lang="ru-RU" sz="2000" dirty="0" err="1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Cloud</a:t>
            </a: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Platform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346049" y="4671773"/>
            <a:ext cx="3336488" cy="1185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be-BY" sz="2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Правительства и </a:t>
            </a:r>
          </a:p>
          <a:p>
            <a:pPr marL="0" indent="0">
              <a:lnSpc>
                <a:spcPts val="3000"/>
              </a:lnSpc>
              <a:buNone/>
            </a:pPr>
            <a:r>
              <a:rPr lang="be-BY" sz="2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образовательные </a:t>
            </a:r>
          </a:p>
          <a:p>
            <a:pPr marL="0" indent="0">
              <a:lnSpc>
                <a:spcPts val="3000"/>
              </a:lnSpc>
              <a:buNone/>
            </a:pPr>
            <a:r>
              <a:rPr lang="be-BY" sz="28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учреждения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10346047" y="5905909"/>
            <a:ext cx="295561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be-BY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Используют </a:t>
            </a: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Workspace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4927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486190" y="4736893"/>
            <a:ext cx="7456630" cy="1802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spcAft>
                <a:spcPts val="1800"/>
              </a:spcAft>
              <a:buNone/>
            </a:pPr>
            <a:r>
              <a:rPr lang="en-US" sz="6600" dirty="0" err="1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Интересные</a:t>
            </a:r>
            <a:r>
              <a:rPr lang="en-US" sz="66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 </a:t>
            </a:r>
            <a:r>
              <a:rPr lang="en-US" sz="6600" dirty="0" err="1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факты</a:t>
            </a:r>
            <a:endParaRPr lang="en-US" sz="6600" dirty="0">
              <a:solidFill>
                <a:srgbClr val="1B1B27"/>
              </a:solidFill>
              <a:latin typeface="Alexandria" pitchFamily="34" charset="0"/>
              <a:ea typeface="Alexandria" pitchFamily="34" charset="-122"/>
              <a:cs typeface="Alexandria" pitchFamily="34" charset="-120"/>
            </a:endParaRPr>
          </a:p>
          <a:p>
            <a:pPr marL="0" indent="0" algn="ctr">
              <a:lnSpc>
                <a:spcPts val="5350"/>
              </a:lnSpc>
              <a:spcAft>
                <a:spcPts val="1800"/>
              </a:spcAft>
              <a:buNone/>
            </a:pPr>
            <a:r>
              <a:rPr lang="ru-RU" sz="6600" dirty="0">
                <a:solidFill>
                  <a:srgbClr val="1B1B27"/>
                </a:solidFill>
                <a:cs typeface="Alexandria" pitchFamily="34" charset="-120"/>
              </a:rPr>
              <a:t>о </a:t>
            </a:r>
            <a:r>
              <a:rPr lang="en-US" sz="6600" dirty="0">
                <a:solidFill>
                  <a:srgbClr val="1B1B27"/>
                </a:solidFill>
                <a:cs typeface="Alexandria" pitchFamily="34" charset="-120"/>
              </a:rPr>
              <a:t>G</a:t>
            </a:r>
            <a:r>
              <a:rPr lang="en-US" sz="66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oogle</a:t>
            </a:r>
            <a:endParaRPr lang="en-US" sz="6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038999" y="468154"/>
            <a:ext cx="4972883" cy="530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150"/>
              </a:lnSpc>
              <a:buNone/>
            </a:pPr>
            <a:r>
              <a:rPr lang="en-US" sz="33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Перспективы компании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1245632" y="1422320"/>
            <a:ext cx="7956471" cy="1153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ru-RU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получает значительные доходы от рекламы и облачных сервисов, что позволяет компании инвестировать в эти направления и расширять свое влияние в таких областях, как: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1282004" y="3040737"/>
            <a:ext cx="45719" cy="5032534"/>
          </a:xfrm>
          <a:prstGeom prst="roundRect">
            <a:avLst>
              <a:gd name="adj" fmla="val 311693"/>
            </a:avLst>
          </a:prstGeom>
          <a:solidFill>
            <a:srgbClr val="B8C3DF"/>
          </a:solidFill>
          <a:ln/>
        </p:spPr>
      </p:sp>
      <p:sp>
        <p:nvSpPr>
          <p:cNvPr id="6" name="Shape 3"/>
          <p:cNvSpPr/>
          <p:nvPr/>
        </p:nvSpPr>
        <p:spPr>
          <a:xfrm>
            <a:off x="1495660" y="3231534"/>
            <a:ext cx="593765" cy="22860"/>
          </a:xfrm>
          <a:prstGeom prst="roundRect">
            <a:avLst>
              <a:gd name="adj" fmla="val 311693"/>
            </a:avLst>
          </a:prstGeom>
          <a:solidFill>
            <a:srgbClr val="B8C3DF"/>
          </a:solidFill>
          <a:ln/>
        </p:spPr>
      </p:sp>
      <p:sp>
        <p:nvSpPr>
          <p:cNvPr id="7" name="Shape 4"/>
          <p:cNvSpPr/>
          <p:nvPr/>
        </p:nvSpPr>
        <p:spPr>
          <a:xfrm>
            <a:off x="1114065" y="3040737"/>
            <a:ext cx="381595" cy="381595"/>
          </a:xfrm>
          <a:prstGeom prst="roundRect">
            <a:avLst>
              <a:gd name="adj" fmla="val 1867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272302" y="3209746"/>
            <a:ext cx="95488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36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3600" dirty="0"/>
          </a:p>
        </p:txBody>
      </p:sp>
      <p:sp>
        <p:nvSpPr>
          <p:cNvPr id="9" name="Text 6"/>
          <p:cNvSpPr/>
          <p:nvPr/>
        </p:nvSpPr>
        <p:spPr>
          <a:xfrm>
            <a:off x="2226409" y="3138399"/>
            <a:ext cx="2181217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ru-RU" sz="2800" dirty="0">
                <a:solidFill>
                  <a:srgbClr val="404155"/>
                </a:solidFill>
                <a:cs typeface="Alexandria" pitchFamily="34" charset="-120"/>
              </a:rPr>
              <a:t>Искусственный интеллект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2226409" y="2794040"/>
            <a:ext cx="676906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2000" dirty="0"/>
          </a:p>
        </p:txBody>
      </p:sp>
      <p:sp>
        <p:nvSpPr>
          <p:cNvPr id="11" name="Shape 8"/>
          <p:cNvSpPr/>
          <p:nvPr/>
        </p:nvSpPr>
        <p:spPr>
          <a:xfrm>
            <a:off x="1461373" y="4358045"/>
            <a:ext cx="593765" cy="22860"/>
          </a:xfrm>
          <a:prstGeom prst="roundRect">
            <a:avLst>
              <a:gd name="adj" fmla="val 311693"/>
            </a:avLst>
          </a:prstGeom>
          <a:solidFill>
            <a:srgbClr val="B8C3DF"/>
          </a:solidFill>
          <a:ln/>
        </p:spPr>
      </p:sp>
      <p:sp>
        <p:nvSpPr>
          <p:cNvPr id="12" name="Shape 9"/>
          <p:cNvSpPr/>
          <p:nvPr/>
        </p:nvSpPr>
        <p:spPr>
          <a:xfrm>
            <a:off x="1102638" y="4178737"/>
            <a:ext cx="381595" cy="381595"/>
          </a:xfrm>
          <a:prstGeom prst="roundRect">
            <a:avLst>
              <a:gd name="adj" fmla="val 1867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218962" y="4345816"/>
            <a:ext cx="148828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36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3600" dirty="0"/>
          </a:p>
        </p:txBody>
      </p:sp>
      <p:sp>
        <p:nvSpPr>
          <p:cNvPr id="14" name="Text 11"/>
          <p:cNvSpPr/>
          <p:nvPr/>
        </p:nvSpPr>
        <p:spPr>
          <a:xfrm>
            <a:off x="2226409" y="4274980"/>
            <a:ext cx="2181217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ru-RU" sz="28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Автономные технологии</a:t>
            </a:r>
            <a:endParaRPr lang="en-US" sz="2800" dirty="0"/>
          </a:p>
        </p:txBody>
      </p:sp>
      <p:sp>
        <p:nvSpPr>
          <p:cNvPr id="15" name="Text 12"/>
          <p:cNvSpPr/>
          <p:nvPr/>
        </p:nvSpPr>
        <p:spPr>
          <a:xfrm>
            <a:off x="2226409" y="4371173"/>
            <a:ext cx="676906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2000" dirty="0"/>
          </a:p>
        </p:txBody>
      </p:sp>
      <p:sp>
        <p:nvSpPr>
          <p:cNvPr id="16" name="Shape 13"/>
          <p:cNvSpPr/>
          <p:nvPr/>
        </p:nvSpPr>
        <p:spPr>
          <a:xfrm>
            <a:off x="1461373" y="5776317"/>
            <a:ext cx="593765" cy="22860"/>
          </a:xfrm>
          <a:prstGeom prst="roundRect">
            <a:avLst>
              <a:gd name="adj" fmla="val 311693"/>
            </a:avLst>
          </a:prstGeom>
          <a:solidFill>
            <a:srgbClr val="B8C3DF"/>
          </a:solidFill>
          <a:ln/>
        </p:spPr>
      </p:sp>
      <p:sp>
        <p:nvSpPr>
          <p:cNvPr id="17" name="Shape 14"/>
          <p:cNvSpPr/>
          <p:nvPr/>
        </p:nvSpPr>
        <p:spPr>
          <a:xfrm>
            <a:off x="1102638" y="5597009"/>
            <a:ext cx="381595" cy="381595"/>
          </a:xfrm>
          <a:prstGeom prst="roundRect">
            <a:avLst>
              <a:gd name="adj" fmla="val 1867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218485" y="5660589"/>
            <a:ext cx="149900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36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3600" dirty="0"/>
          </a:p>
        </p:txBody>
      </p:sp>
      <p:sp>
        <p:nvSpPr>
          <p:cNvPr id="19" name="Text 16"/>
          <p:cNvSpPr/>
          <p:nvPr/>
        </p:nvSpPr>
        <p:spPr>
          <a:xfrm>
            <a:off x="2226409" y="5692035"/>
            <a:ext cx="2120622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ru-RU" sz="28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Квантовые вычисления</a:t>
            </a:r>
            <a:endParaRPr lang="en-US" sz="2800" dirty="0"/>
          </a:p>
        </p:txBody>
      </p:sp>
      <p:sp>
        <p:nvSpPr>
          <p:cNvPr id="20" name="Text 17"/>
          <p:cNvSpPr/>
          <p:nvPr/>
        </p:nvSpPr>
        <p:spPr>
          <a:xfrm>
            <a:off x="2226409" y="5630585"/>
            <a:ext cx="676906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2000" dirty="0"/>
          </a:p>
        </p:txBody>
      </p:sp>
      <p:sp>
        <p:nvSpPr>
          <p:cNvPr id="21" name="Shape 18"/>
          <p:cNvSpPr/>
          <p:nvPr/>
        </p:nvSpPr>
        <p:spPr>
          <a:xfrm>
            <a:off x="1461373" y="7194590"/>
            <a:ext cx="593765" cy="22860"/>
          </a:xfrm>
          <a:prstGeom prst="roundRect">
            <a:avLst>
              <a:gd name="adj" fmla="val 311693"/>
            </a:avLst>
          </a:prstGeom>
          <a:solidFill>
            <a:srgbClr val="B8C3DF"/>
          </a:solidFill>
          <a:ln/>
        </p:spPr>
      </p:sp>
      <p:sp>
        <p:nvSpPr>
          <p:cNvPr id="22" name="Shape 19"/>
          <p:cNvSpPr/>
          <p:nvPr/>
        </p:nvSpPr>
        <p:spPr>
          <a:xfrm>
            <a:off x="1102638" y="7015282"/>
            <a:ext cx="381595" cy="381595"/>
          </a:xfrm>
          <a:prstGeom prst="roundRect">
            <a:avLst>
              <a:gd name="adj" fmla="val 1867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1217414" y="7078861"/>
            <a:ext cx="151924" cy="254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36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3600" dirty="0"/>
          </a:p>
        </p:txBody>
      </p:sp>
      <p:sp>
        <p:nvSpPr>
          <p:cNvPr id="24" name="Text 21"/>
          <p:cNvSpPr/>
          <p:nvPr/>
        </p:nvSpPr>
        <p:spPr>
          <a:xfrm>
            <a:off x="2226409" y="7084933"/>
            <a:ext cx="2120622" cy="265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ru-RU" sz="28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Интернет вещей</a:t>
            </a:r>
            <a:endParaRPr lang="en-US" sz="2800" dirty="0"/>
          </a:p>
        </p:txBody>
      </p:sp>
      <p:sp>
        <p:nvSpPr>
          <p:cNvPr id="25" name="Text 22"/>
          <p:cNvSpPr/>
          <p:nvPr/>
        </p:nvSpPr>
        <p:spPr>
          <a:xfrm>
            <a:off x="2226409" y="7048857"/>
            <a:ext cx="676906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5538" y="565190"/>
            <a:ext cx="5137309" cy="642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Вызовы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05538" y="1515428"/>
            <a:ext cx="7705725" cy="986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ru-RU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Тем не менее, некоторые факторы могут представлять вызовы для компании: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538" y="2732723"/>
            <a:ext cx="1027390" cy="164389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41062" y="2938105"/>
            <a:ext cx="2568654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be-BY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Регуляторные барьеры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7541062" y="3382328"/>
            <a:ext cx="6370201" cy="657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Правительства разных стран все чаще вводят новые правила для технологических гигантов, таких как Google, чтобы ограничить их монопольное влияние на рынки</a:t>
            </a:r>
            <a:endParaRPr lang="en-US" sz="16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5538" y="4376618"/>
            <a:ext cx="1027390" cy="164389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541062" y="4582001"/>
            <a:ext cx="2765941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be-BY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Приватность данных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7541062" y="5026223"/>
            <a:ext cx="6370201" cy="328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Ужесточение законодательства в сфере приватности 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ru-RU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требует от Google больших инвестиций и строгих мер по </a:t>
            </a:r>
          </a:p>
          <a:p>
            <a:pPr marL="0" indent="0" algn="l">
              <a:lnSpc>
                <a:spcPts val="2550"/>
              </a:lnSpc>
              <a:buNone/>
            </a:pPr>
            <a:r>
              <a:rPr lang="ru-RU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защите данных пользователей</a:t>
            </a:r>
            <a:endParaRPr lang="en-US" sz="16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5538" y="6020514"/>
            <a:ext cx="1027390" cy="164389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541062" y="6225897"/>
            <a:ext cx="2568654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Конкуренция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7541062" y="6670119"/>
            <a:ext cx="6370201" cy="657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ru-RU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сталкивается с растущей конкуренцией со стороны Amazon, Microsoft и Apple в различных секторах, включая облачные технологии и рекламные сервисы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417445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Заключение</a:t>
            </a:r>
            <a:endParaRPr lang="en-US" sz="4850" dirty="0"/>
          </a:p>
        </p:txBody>
      </p:sp>
      <p:sp>
        <p:nvSpPr>
          <p:cNvPr id="5" name="Text 2"/>
          <p:cNvSpPr/>
          <p:nvPr/>
        </p:nvSpPr>
        <p:spPr>
          <a:xfrm>
            <a:off x="6350437" y="352222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ru-RU" sz="19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С учетом сильной финансовой базы, обширного набора продуктов и доступа к высококвалифицированным кадрам, Google имеет все шансы оставаться одним из мировых лидеров в технологической отрасли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Эмблема">
  <a:themeElements>
    <a:clrScheme name="Эмблема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Эмблема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TM10001106[[fn=Эмблема]]</Template>
  <TotalTime>327</TotalTime>
  <Words>325</Words>
  <Application>Microsoft Office PowerPoint</Application>
  <PresentationFormat>Произвольный</PresentationFormat>
  <Paragraphs>59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6" baseType="lpstr">
      <vt:lpstr>Gill Sans MT</vt:lpstr>
      <vt:lpstr>Impact</vt:lpstr>
      <vt:lpstr>Calibri</vt:lpstr>
      <vt:lpstr>Corbel</vt:lpstr>
      <vt:lpstr>Arial</vt:lpstr>
      <vt:lpstr>Times New Roman</vt:lpstr>
      <vt:lpstr>Alexandria</vt:lpstr>
      <vt:lpstr>Nobile</vt:lpstr>
      <vt:lpstr>Эмблема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Мария Бекетова</cp:lastModifiedBy>
  <cp:revision>9</cp:revision>
  <dcterms:created xsi:type="dcterms:W3CDTF">2024-09-11T08:19:21Z</dcterms:created>
  <dcterms:modified xsi:type="dcterms:W3CDTF">2024-10-29T09:28:06Z</dcterms:modified>
</cp:coreProperties>
</file>